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86" r:id="rId9"/>
    <p:sldId id="265" r:id="rId10"/>
    <p:sldId id="303" r:id="rId11"/>
    <p:sldId id="267" r:id="rId12"/>
    <p:sldId id="268" r:id="rId13"/>
    <p:sldId id="269" r:id="rId14"/>
    <p:sldId id="298" r:id="rId15"/>
    <p:sldId id="300" r:id="rId16"/>
    <p:sldId id="270" r:id="rId17"/>
    <p:sldId id="302" r:id="rId18"/>
    <p:sldId id="301" r:id="rId19"/>
    <p:sldId id="271" r:id="rId20"/>
    <p:sldId id="273" r:id="rId21"/>
    <p:sldId id="274" r:id="rId22"/>
    <p:sldId id="276" r:id="rId23"/>
    <p:sldId id="317" r:id="rId24"/>
    <p:sldId id="321" r:id="rId25"/>
    <p:sldId id="322" r:id="rId26"/>
    <p:sldId id="323" r:id="rId27"/>
    <p:sldId id="324" r:id="rId28"/>
    <p:sldId id="318" r:id="rId29"/>
    <p:sldId id="319" r:id="rId30"/>
    <p:sldId id="260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14" autoAdjust="0"/>
    <p:restoredTop sz="94660"/>
  </p:normalViewPr>
  <p:slideViewPr>
    <p:cSldViewPr snapToGrid="0">
      <p:cViewPr varScale="1">
        <p:scale>
          <a:sx n="90" d="100"/>
          <a:sy n="90" d="100"/>
        </p:scale>
        <p:origin x="2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3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image" Target="../media/image3.png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副标题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859155" y="1689735"/>
            <a:ext cx="7910195" cy="9899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单击此处编辑副标题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859155" y="2753995"/>
            <a:ext cx="7910195" cy="11703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署名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859155" y="4304665"/>
            <a:ext cx="1644650" cy="408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0" rIns="91440" bIns="0" numCol="1" spcCol="0" rtlCol="0" fromWordArt="0" anchor="ctr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2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/>
          <p:cNvSpPr txBox="1">
            <a:spLocks noGrp="1"/>
          </p:cNvSpPr>
          <p:nvPr>
            <p:ph idx="2"/>
            <p:custDataLst>
              <p:tags r:id="rId2"/>
            </p:custDataLst>
          </p:nvPr>
        </p:nvSpPr>
        <p:spPr>
          <a:xfrm>
            <a:off x="695960" y="1244600"/>
            <a:ext cx="1080008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Bold" panose="00000800000000000000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5325" y="6356350"/>
            <a:ext cx="2886075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t="51676" r="58292"/>
          <a:stretch>
            <a:fillRect/>
          </a:stretch>
        </p:blipFill>
        <p:spPr>
          <a:xfrm>
            <a:off x="0" y="3543935"/>
            <a:ext cx="5085080" cy="3314065"/>
          </a:xfrm>
          <a:prstGeom prst="rect">
            <a:avLst/>
          </a:prstGeom>
        </p:spPr>
      </p:pic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 flipH="1">
            <a:off x="4117975" y="6412230"/>
            <a:ext cx="7478395" cy="0"/>
          </a:xfrm>
          <a:prstGeom prst="line">
            <a:avLst/>
          </a:prstGeom>
          <a:ln w="3175">
            <a:solidFill>
              <a:schemeClr val="accent2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659130" y="567690"/>
            <a:ext cx="2788920" cy="818515"/>
          </a:xfrm>
          <a:prstGeom prst="rect">
            <a:avLst/>
          </a:prstGeom>
          <a:noFill/>
        </p:spPr>
        <p:txBody>
          <a:bodyPr wrap="square" lIns="9144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939165" y="1842135"/>
            <a:ext cx="2371725" cy="1375410"/>
          </a:xfrm>
          <a:prstGeom prst="rect">
            <a:avLst/>
          </a:prstGeom>
          <a:noFill/>
        </p:spPr>
        <p:txBody>
          <a:bodyPr wrap="square" lIns="9144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 kumimoji="0" lang="en-US" altLang="zh-CN" sz="7200" b="1" i="0" u="none" strike="noStrike" kern="1200" cap="none" spc="0" normalizeH="0" baseline="0" noProof="1" dirty="0">
                <a:ln w="19050"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dirty="0" err="1">
                <a:sym typeface="+mn-ea"/>
              </a:rPr>
              <a:t>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939165" y="3217545"/>
            <a:ext cx="6174740" cy="183642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800" b="1" i="0" u="none" strike="noStrike" kern="1200" cap="none" spc="0" normalizeH="0" baseline="0" noProof="1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400800" y="1244600"/>
            <a:ext cx="509524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dirty="0">
                <a:solidFill>
                  <a:schemeClr val="tx1"/>
                </a:solidFill>
                <a:sym typeface="+mn-ea"/>
              </a:defRPr>
            </a:lvl1pPr>
            <a:lvl2pPr>
              <a:defRPr dirty="0">
                <a:sym typeface="+mn-ea"/>
              </a:defRPr>
            </a:lvl2pPr>
            <a:lvl3pPr>
              <a:defRPr dirty="0">
                <a:sym typeface="+mn-ea"/>
              </a:defRPr>
            </a:lvl3pPr>
            <a:lvl4pPr>
              <a:defRPr dirty="0">
                <a:sym typeface="+mn-ea"/>
              </a:defRPr>
            </a:lvl4pPr>
            <a:lvl5pPr>
              <a:defRPr dirty="0"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tabLst>
                <a:tab pos="1609725" algn="l"/>
              </a:tabLs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3"/>
            </p:custDataLst>
          </p:nvPr>
        </p:nvSpPr>
        <p:spPr>
          <a:xfrm>
            <a:off x="695960" y="1244600"/>
            <a:ext cx="508889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dirty="0">
                <a:solidFill>
                  <a:schemeClr val="tx1"/>
                </a:solidFill>
                <a:sym typeface="+mn-ea"/>
              </a:defRPr>
            </a:lvl1pPr>
            <a:lvl2pPr>
              <a:defRPr dirty="0">
                <a:sym typeface="+mn-ea"/>
              </a:defRPr>
            </a:lvl2pPr>
            <a:lvl3pPr>
              <a:defRPr dirty="0">
                <a:sym typeface="+mn-ea"/>
              </a:defRPr>
            </a:lvl3pPr>
            <a:lvl4pPr>
              <a:defRPr dirty="0">
                <a:sym typeface="+mn-ea"/>
              </a:defRPr>
            </a:lvl4pPr>
            <a:lvl5pPr>
              <a:defRPr dirty="0"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tabLst>
                <a:tab pos="1609725" algn="l"/>
              </a:tabLs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95960" y="6356350"/>
            <a:ext cx="288544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文"/>
          <p:cNvSpPr txBox="1">
            <a:spLocks noGrp="1"/>
          </p:cNvSpPr>
          <p:nvPr>
            <p:ph idx="5"/>
            <p:custDataLst>
              <p:tags r:id="rId2"/>
            </p:custDataLst>
          </p:nvPr>
        </p:nvSpPr>
        <p:spPr>
          <a:xfrm>
            <a:off x="6235065" y="1669415"/>
            <a:ext cx="5260975" cy="45085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dirty="0">
                <a:solidFill>
                  <a:schemeClr val="tx1"/>
                </a:solidFill>
                <a:sym typeface="+mn-ea"/>
              </a:defRPr>
            </a:lvl1pPr>
            <a:lvl2pPr>
              <a:defRPr dirty="0">
                <a:sym typeface="+mn-ea"/>
              </a:defRPr>
            </a:lvl2pPr>
            <a:lvl3pPr>
              <a:defRPr dirty="0">
                <a:sym typeface="+mn-ea"/>
              </a:defRPr>
            </a:lvl3pPr>
            <a:lvl4pPr>
              <a:defRPr dirty="0">
                <a:sym typeface="+mn-ea"/>
              </a:defRPr>
            </a:lvl4pPr>
            <a:lvl5pPr>
              <a:defRPr dirty="0"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tabLst>
                <a:tab pos="1609725" algn="l"/>
              </a:tabLs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3"/>
            </p:custDataLst>
          </p:nvPr>
        </p:nvSpPr>
        <p:spPr>
          <a:xfrm>
            <a:off x="6235065" y="1244600"/>
            <a:ext cx="5260975" cy="40005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96595" y="1669415"/>
            <a:ext cx="5253990" cy="450786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dirty="0">
                <a:solidFill>
                  <a:schemeClr val="tx1"/>
                </a:solidFill>
                <a:sym typeface="+mn-ea"/>
              </a:defRPr>
            </a:lvl1pPr>
            <a:lvl2pPr>
              <a:defRPr dirty="0">
                <a:sym typeface="+mn-ea"/>
              </a:defRPr>
            </a:lvl2pPr>
            <a:lvl3pPr>
              <a:defRPr dirty="0">
                <a:sym typeface="+mn-ea"/>
              </a:defRPr>
            </a:lvl3pPr>
            <a:lvl4pPr>
              <a:defRPr dirty="0">
                <a:sym typeface="+mn-ea"/>
              </a:defRPr>
            </a:lvl4pPr>
            <a:lvl5pPr>
              <a:defRPr dirty="0"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tabLst>
                <a:tab pos="1609725" algn="l"/>
              </a:tabLs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696595" y="1244600"/>
            <a:ext cx="5253990" cy="40005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95960" y="436880"/>
            <a:ext cx="10800080" cy="57404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770" y="6356350"/>
            <a:ext cx="288163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88544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dirty="0">
                <a:solidFill>
                  <a:schemeClr val="tx1"/>
                </a:solidFill>
                <a:sym typeface="+mn-ea"/>
              </a:defRPr>
            </a:lvl1pPr>
            <a:lvl2pPr>
              <a:defRPr dirty="0">
                <a:sym typeface="+mn-ea"/>
              </a:defRPr>
            </a:lvl2pPr>
            <a:lvl3pPr>
              <a:defRPr dirty="0">
                <a:sym typeface="+mn-ea"/>
              </a:defRPr>
            </a:lvl3pPr>
            <a:lvl4pPr>
              <a:defRPr dirty="0">
                <a:sym typeface="+mn-ea"/>
              </a:defRPr>
            </a:lvl4pPr>
            <a:lvl5pPr>
              <a:defRPr dirty="0"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tabLst>
                <a:tab pos="1609725" algn="l"/>
              </a:tabLs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5325" y="6356350"/>
            <a:ext cx="2886075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1" i="0" u="none" strike="noStrike" kern="1200" cap="none" spc="0" normalizeH="0" baseline="0" noProof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2150" y="6356350"/>
            <a:ext cx="288925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5161915" y="1767840"/>
            <a:ext cx="6218555" cy="18446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署名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5161915" y="4053840"/>
            <a:ext cx="1644650" cy="408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0" rIns="91440" bIns="0" numCol="1" spcCol="0" rtlCol="0" fromWordArt="0" anchor="ctr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2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66.xml"/><Relationship Id="rId16" Type="http://schemas.openxmlformats.org/officeDocument/2006/relationships/tags" Target="../tags/tag65.xml"/><Relationship Id="rId15" Type="http://schemas.openxmlformats.org/officeDocument/2006/relationships/tags" Target="../tags/tag64.xml"/><Relationship Id="rId14" Type="http://schemas.openxmlformats.org/officeDocument/2006/relationships/tags" Target="../tags/tag63.xml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第五级</a:t>
            </a:r>
            <a:endParaRPr lang="zh-CN" altLang="en-US" dirty="0">
              <a:sym typeface="+mn-ea"/>
            </a:endParaRPr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algn="ctr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0" normalizeH="0" baseline="0" dirty="0" smtClean="0">
          <a:solidFill>
            <a:schemeClr val="accent1"/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Bold" panose="00000800000000000000" charset="-122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98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tags" Target="../tags/tag99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00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04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05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09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10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1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14.xml"/><Relationship Id="rId14" Type="http://schemas.openxmlformats.org/officeDocument/2006/relationships/tags" Target="../tags/tag84.xml"/><Relationship Id="rId13" Type="http://schemas.openxmlformats.org/officeDocument/2006/relationships/tags" Target="../tags/tag83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tags" Target="../tags/tag7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115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116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117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118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2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9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95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96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97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Python </a:t>
            </a:r>
            <a:r>
              <a:rPr lang="en-US" altLang="zh-CN">
                <a:latin typeface="+mj-lt"/>
                <a:ea typeface="Microsoft YaHei" panose="020B0503020204020204" charset="-122"/>
                <a:cs typeface="+mj-lt"/>
              </a:rPr>
              <a:t>Ⅱ</a:t>
            </a:r>
            <a:endParaRPr lang="en-US" altLang="zh-CN">
              <a:latin typeface="+mj-lt"/>
              <a:ea typeface="Microsoft YaHei" panose="020B0503020204020204" charset="-122"/>
              <a:cs typeface="+mj-lt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Final Project</a:t>
            </a:r>
            <a:endParaRPr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099185" y="3998595"/>
            <a:ext cx="2461260" cy="1339850"/>
          </a:xfrm>
        </p:spPr>
        <p:txBody>
          <a:bodyPr>
            <a:normAutofit lnSpcReduction="10000"/>
          </a:bodyPr>
          <a:lstStyle/>
          <a:p>
            <a:r>
              <a:rPr lang="en-US" altLang="zh-CN" sz="1600" u="sng"/>
              <a:t>Presentation: Group 58</a:t>
            </a:r>
            <a:endParaRPr lang="en-US" altLang="zh-CN" sz="1600" u="sng"/>
          </a:p>
          <a:p>
            <a:r>
              <a:rPr lang="en-US" altLang="zh-CN"/>
              <a:t>Qiyin Yao (Kevin Yao)</a:t>
            </a:r>
            <a:endParaRPr lang="en-US" altLang="zh-CN"/>
          </a:p>
          <a:p>
            <a:r>
              <a:rPr lang="en-US" altLang="zh-CN"/>
              <a:t>Dizhe Xia (Dylan Xia)</a:t>
            </a:r>
            <a:endParaRPr lang="en-US" altLang="zh-CN"/>
          </a:p>
          <a:p>
            <a:r>
              <a:rPr lang="en-US" altLang="zh-CN"/>
              <a:t>Yuqing Wen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E:/UChicago/[4] 24 Autumn/Python 2/Final project/Difference_graph 2.pngDifference_graph 2"/>
          <p:cNvPicPr>
            <a:picLocks noGrp="1" noChangeAspect="1"/>
          </p:cNvPicPr>
          <p:nvPr>
            <p:ph idx="2"/>
          </p:nvPr>
        </p:nvPicPr>
        <p:blipFill>
          <a:blip r:embed="rId1"/>
          <a:srcRect l="11" r="11"/>
          <a:stretch>
            <a:fillRect/>
          </a:stretch>
        </p:blipFill>
        <p:spPr>
          <a:xfrm>
            <a:off x="1280795" y="1075690"/>
            <a:ext cx="9629775" cy="5562600"/>
          </a:xfrm>
          <a:prstGeom prst="rect">
            <a:avLst/>
          </a:prstGeom>
        </p:spPr>
      </p:pic>
      <p:sp>
        <p:nvSpPr>
          <p:cNvPr id="4" name="标题 2"/>
          <p:cNvSpPr>
            <a:spLocks noGrp="1"/>
          </p:cNvSpPr>
          <p:nvPr/>
        </p:nvSpPr>
        <p:spPr>
          <a:xfrm>
            <a:off x="0" y="0"/>
            <a:ext cx="10623550" cy="941705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zh-CN" altLang="en-US" sz="3200" b="0" i="0" u="none" strike="noStrike" kern="1200" cap="none" spc="0" normalizeH="0" baseline="0" dirty="0" smtClean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r>
              <a:rPr lang="en-US" altLang="zh-CN" sz="31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2.4 Average Yearly Unemployment Rate Difference by States (2016-2019 vs 2011-2015) </a:t>
            </a:r>
            <a:endParaRPr lang="en-US" altLang="zh-CN" sz="31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Unemployment Rate 2016-2020"/>
          <p:cNvPicPr>
            <a:picLocks noGrp="1" noChangeAspect="1"/>
          </p:cNvPicPr>
          <p:nvPr>
            <p:ph idx="3"/>
          </p:nvPr>
        </p:nvPicPr>
        <p:blipFill>
          <a:blip r:embed="rId1"/>
          <a:stretch>
            <a:fillRect/>
          </a:stretch>
        </p:blipFill>
        <p:spPr>
          <a:xfrm>
            <a:off x="6078855" y="2052955"/>
            <a:ext cx="5725795" cy="3307080"/>
          </a:xfrm>
          <a:prstGeom prst="rect">
            <a:avLst/>
          </a:prstGeom>
        </p:spPr>
      </p:pic>
      <p:pic>
        <p:nvPicPr>
          <p:cNvPr id="5" name="内容占位符 4" descr="Unemployment Rate 2011-2015"/>
          <p:cNvPicPr>
            <a:picLocks noGrp="1" noChangeAspect="1"/>
          </p:cNvPicPr>
          <p:nvPr>
            <p:ph idx="2"/>
          </p:nvPr>
        </p:nvPicPr>
        <p:blipFill>
          <a:blip r:embed="rId2"/>
          <a:stretch>
            <a:fillRect/>
          </a:stretch>
        </p:blipFill>
        <p:spPr>
          <a:xfrm>
            <a:off x="49530" y="1867535"/>
            <a:ext cx="6046470" cy="349186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-45"/>
            <a:ext cx="10800000" cy="720000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2.5 What if we include the effect of pandemic? (Year of 2020)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E:/UChicago/[4] 24 Autumn/Python 2/Final project/Different_Graph.pngDifferent_Graph"/>
          <p:cNvPicPr>
            <a:picLocks noGrp="1" noChangeAspect="1"/>
          </p:cNvPicPr>
          <p:nvPr>
            <p:ph idx="2"/>
          </p:nvPr>
        </p:nvPicPr>
        <p:blipFill>
          <a:blip r:embed="rId1"/>
          <a:srcRect l="11" r="11"/>
          <a:stretch>
            <a:fillRect/>
          </a:stretch>
        </p:blipFill>
        <p:spPr>
          <a:xfrm>
            <a:off x="1280795" y="1075690"/>
            <a:ext cx="9629775" cy="5562600"/>
          </a:xfrm>
          <a:prstGeom prst="rect">
            <a:avLst/>
          </a:prstGeom>
        </p:spPr>
      </p:pic>
      <p:sp>
        <p:nvSpPr>
          <p:cNvPr id="4" name="标题 2"/>
          <p:cNvSpPr>
            <a:spLocks noGrp="1"/>
          </p:cNvSpPr>
          <p:nvPr/>
        </p:nvSpPr>
        <p:spPr>
          <a:xfrm>
            <a:off x="0" y="0"/>
            <a:ext cx="8617585" cy="719455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zh-CN" altLang="en-US" sz="3200" b="0" i="0" u="none" strike="noStrike" kern="1200" cap="none" spc="0" normalizeH="0" baseline="0" dirty="0" smtClean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r>
              <a:rPr lang="en-US" altLang="zh-CN" sz="31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2.6 Following effect of including pandemic data </a:t>
            </a:r>
            <a:endParaRPr lang="en-US" altLang="zh-CN" sz="31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0</a:t>
            </a:r>
            <a:r>
              <a:t>3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Consumer Price Index by Urban Areas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CPI trend"/>
          <p:cNvPicPr>
            <a:picLocks noGrp="1" noChangeAspect="1"/>
          </p:cNvPicPr>
          <p:nvPr>
            <p:ph idx="2"/>
          </p:nvPr>
        </p:nvPicPr>
        <p:blipFill>
          <a:blip r:embed="rId1"/>
          <a:stretch>
            <a:fillRect/>
          </a:stretch>
        </p:blipFill>
        <p:spPr>
          <a:xfrm>
            <a:off x="1085215" y="782320"/>
            <a:ext cx="10020935" cy="596836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-45"/>
            <a:ext cx="10800000" cy="720000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3.1 Outlook of CPI trend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-45"/>
            <a:ext cx="10800000" cy="720000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3.2 Analysis of Consumer Price Index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内容占位符 4" descr="CPI_analysis"/>
          <p:cNvPicPr>
            <a:picLocks noGrp="1" noChangeAspect="1"/>
          </p:cNvPicPr>
          <p:nvPr>
            <p:ph idx="2"/>
          </p:nvPr>
        </p:nvPicPr>
        <p:blipFill>
          <a:blip r:embed="rId1"/>
          <a:stretch>
            <a:fillRect/>
          </a:stretch>
        </p:blipFill>
        <p:spPr>
          <a:xfrm>
            <a:off x="92710" y="1173480"/>
            <a:ext cx="12006580" cy="52844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0</a:t>
            </a:r>
            <a:r>
              <a:t>4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Natural Language Processing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Polarity_Speech"/>
          <p:cNvPicPr>
            <a:picLocks noGrp="1" noChangeAspect="1"/>
          </p:cNvPicPr>
          <p:nvPr>
            <p:ph idx="2"/>
          </p:nvPr>
        </p:nvPicPr>
        <p:blipFill>
          <a:blip r:embed="rId1"/>
          <a:stretch>
            <a:fillRect/>
          </a:stretch>
        </p:blipFill>
        <p:spPr>
          <a:xfrm>
            <a:off x="1308100" y="746125"/>
            <a:ext cx="9575800" cy="611187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-45"/>
            <a:ext cx="10800000" cy="720000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4.1 Polarity Analysis of FED Speech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Poliarity_Announcement"/>
          <p:cNvPicPr>
            <a:picLocks noGrp="1" noChangeAspect="1"/>
          </p:cNvPicPr>
          <p:nvPr>
            <p:ph idx="2"/>
          </p:nvPr>
        </p:nvPicPr>
        <p:blipFill>
          <a:blip r:embed="rId1"/>
          <a:stretch>
            <a:fillRect/>
          </a:stretch>
        </p:blipFill>
        <p:spPr>
          <a:xfrm>
            <a:off x="1311910" y="720090"/>
            <a:ext cx="9568180" cy="604393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-45"/>
            <a:ext cx="10800000" cy="720000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4.2 Polarity Analysis of FED Annoucement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</p:nvPr>
        </p:nvSpPr>
        <p:spPr>
          <a:xfrm>
            <a:off x="66040" y="720090"/>
            <a:ext cx="11957050" cy="6068695"/>
          </a:xfrm>
        </p:spPr>
        <p:txBody>
          <a:bodyPr>
            <a:noAutofit/>
          </a:bodyPr>
          <a:lstStyle/>
          <a:p>
            <a:r>
              <a:rPr lang="en-US" altLang="zh-CN" sz="1800" i="1" u="sng" dirty="0">
                <a:solidFill>
                  <a:schemeClr val="accent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Announcement:</a:t>
            </a:r>
            <a:endParaRPr lang="en-US" altLang="zh-CN" sz="1800" i="1" u="sng" dirty="0">
              <a:solidFill>
                <a:schemeClr val="accent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Announcement Adjective Counts: [('economic', 8), ('federal', 6), ('FOMC', 4), ('longer', 4), ('monetary', 3), ('moderate', 2), ('recent', 2), ('further', 2), ('maximum', 2), ('gradual', 2)]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Adjectives Percentage: 8.61% of total words</a:t>
            </a:r>
            <a:endParaRPr lang="en-US" altLang="zh-CN" sz="18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Announcement Modal Counts: [('will', 9), ('should', 1)]</a:t>
            </a:r>
            <a:r>
              <a:rPr sz="1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Modals Percentage: 1.29% of total words</a:t>
            </a:r>
            <a:endParaRPr lang="en-US" altLang="zh-CN" sz="18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Announcement Adverb Counts: [('further', 2), ('however', 1), ('appreciably', 1), ('early', 1), ('partly', 1), ('currently', 1), ('Overall', 1), ('as', 1), ('closely', 1), ('reasonably', 1)]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Adverbs Percentage: 2.19% of total words</a:t>
            </a:r>
            <a:endParaRPr lang="en-US" altLang="zh-CN" sz="18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i="1" u="sng" dirty="0">
                <a:solidFill>
                  <a:schemeClr val="accent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Speech:</a:t>
            </a:r>
            <a:endParaRPr lang="en-US" altLang="zh-CN" sz="1800" i="1" u="sng" dirty="0">
              <a:solidFill>
                <a:schemeClr val="accent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Speech Adjective Counts: [('federal', 24), ('economic', 24), ('financial', 20), ('median', 15), ('appropriate', 12), ('low', 11), ('further', 10), ('longer', 10), ('monetary', 10), ('transitory', 10)]</a:t>
            </a:r>
            <a:r>
              <a:rPr sz="1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Adjectives Percentage: 6.22% of total words</a:t>
            </a:r>
            <a:endParaRPr lang="en-US" altLang="zh-CN" sz="18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Speech Modal Counts: [('will', 56), ('would', 53), ('could', 11), ('should', 8), ('might', 8), ('may', 7), ('ca', 4), ('’d', 4), ('Could', 3), ('</a:t>
            </a:r>
            <a:r>
              <a:rPr lang="en-US" altLang="zh-CN" sz="18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ould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', 2)]</a:t>
            </a:r>
            <a:r>
              <a:rPr sz="1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Modals Percentage: 1.41% of total words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Speech Adverb Counts: [('So', 33), ('very', 24), ('well', 20), ('so', 18), ('also', 16), ('carefully', 13), ('n', 11), ('longer', 9), ('more', 9), ('as', 8)]</a:t>
            </a:r>
            <a:r>
              <a:rPr sz="1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Adverbs Percentage: 3.86% of total words</a:t>
            </a:r>
            <a:endParaRPr lang="en-US" altLang="zh-CN" sz="18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-45"/>
            <a:ext cx="10800000" cy="720000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4.3 Specific Wording Counting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z="4800"/>
              <a:t>Catalog</a:t>
            </a:r>
            <a:endParaRPr lang="en-US" altLang="zh-CN" sz="4800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7568565" y="1199515"/>
            <a:ext cx="988060" cy="8401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r"/>
            <a:r>
              <a:rPr lang="en-US" altLang="zh-CN" sz="4000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rPr>
              <a:t>02</a:t>
            </a:r>
            <a:endParaRPr lang="en-US" altLang="zh-CN" sz="4000" dirty="0">
              <a:ln>
                <a:noFill/>
              </a:ln>
              <a:solidFill>
                <a:schemeClr val="accent1"/>
              </a:solidFill>
              <a:latin typeface="+mj-ea"/>
              <a:ea typeface="+mj-ea"/>
              <a:cs typeface="MiSans Normal" panose="00000500000000000000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8644255" y="998220"/>
            <a:ext cx="2582545" cy="1223645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lstStyle/>
          <a:p>
            <a:r>
              <a:rPr lang="en-US" altLang="zh-CN" sz="2100" dirty="0">
                <a:solidFill>
                  <a:schemeClr val="accent1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Unemployment rate  by geometric graphs</a:t>
            </a:r>
            <a:endParaRPr lang="en-US" altLang="zh-CN" sz="2100" dirty="0">
              <a:solidFill>
                <a:schemeClr val="accent1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4"/>
            </p:custDataLst>
          </p:nvPr>
        </p:nvSpPr>
        <p:spPr>
          <a:xfrm>
            <a:off x="7656195" y="2981325"/>
            <a:ext cx="988060" cy="8401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r"/>
            <a:r>
              <a:rPr lang="en-US" altLang="zh-CN" sz="4000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rPr>
              <a:t>04</a:t>
            </a:r>
            <a:endParaRPr lang="en-US" altLang="zh-CN" sz="4000" dirty="0">
              <a:ln>
                <a:noFill/>
              </a:ln>
              <a:solidFill>
                <a:schemeClr val="accent1"/>
              </a:solidFill>
              <a:latin typeface="+mj-ea"/>
              <a:ea typeface="+mj-ea"/>
              <a:cs typeface="MiSans Normal" panose="00000500000000000000" charset="-122"/>
            </a:endParaRPr>
          </a:p>
        </p:txBody>
      </p:sp>
      <p:sp>
        <p:nvSpPr>
          <p:cNvPr id="59" name="文本框 58"/>
          <p:cNvSpPr txBox="1"/>
          <p:nvPr>
            <p:custDataLst>
              <p:tags r:id="rId5"/>
            </p:custDataLst>
          </p:nvPr>
        </p:nvSpPr>
        <p:spPr>
          <a:xfrm>
            <a:off x="8644255" y="2780030"/>
            <a:ext cx="2582545" cy="1223645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lstStyle/>
          <a:p>
            <a:r>
              <a:rPr lang="en-US" altLang="zh-CN" sz="2100" dirty="0">
                <a:solidFill>
                  <a:schemeClr val="accent1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NLP application on official announcement</a:t>
            </a:r>
            <a:endParaRPr lang="en-US" altLang="zh-CN" sz="2100" dirty="0">
              <a:solidFill>
                <a:schemeClr val="accent1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"/>
            </p:custDataLst>
          </p:nvPr>
        </p:nvSpPr>
        <p:spPr>
          <a:xfrm>
            <a:off x="3769995" y="1199515"/>
            <a:ext cx="988060" cy="8401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r"/>
            <a:r>
              <a:rPr lang="en-US" altLang="zh-CN" sz="4000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rPr>
              <a:t>01</a:t>
            </a:r>
            <a:endParaRPr lang="en-US" altLang="zh-CN" sz="4000" dirty="0">
              <a:ln>
                <a:noFill/>
              </a:ln>
              <a:solidFill>
                <a:schemeClr val="accent1"/>
              </a:solidFill>
              <a:latin typeface="+mj-ea"/>
              <a:ea typeface="+mj-ea"/>
              <a:cs typeface="MiSans Normal" panose="00000500000000000000" charset="-122"/>
            </a:endParaRPr>
          </a:p>
        </p:txBody>
      </p:sp>
      <p:sp>
        <p:nvSpPr>
          <p:cNvPr id="69" name="文本框 68"/>
          <p:cNvSpPr txBox="1"/>
          <p:nvPr>
            <p:custDataLst>
              <p:tags r:id="rId7"/>
            </p:custDataLst>
          </p:nvPr>
        </p:nvSpPr>
        <p:spPr>
          <a:xfrm>
            <a:off x="4758055" y="998220"/>
            <a:ext cx="2582545" cy="1223645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lstStyle/>
          <a:p>
            <a:r>
              <a:rPr lang="en-US" altLang="zh-CN" sz="2100" dirty="0">
                <a:solidFill>
                  <a:schemeClr val="accent1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Research Introduction</a:t>
            </a:r>
            <a:endParaRPr lang="en-US" altLang="zh-CN" sz="2100" dirty="0">
              <a:solidFill>
                <a:schemeClr val="accent1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769995" y="2981325"/>
            <a:ext cx="988060" cy="8401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r"/>
            <a:r>
              <a:rPr lang="en-US" altLang="zh-CN" sz="4000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rPr>
              <a:t>03</a:t>
            </a:r>
            <a:endParaRPr lang="en-US" altLang="zh-CN" sz="4000" dirty="0">
              <a:ln>
                <a:noFill/>
              </a:ln>
              <a:solidFill>
                <a:schemeClr val="accent1"/>
              </a:solidFill>
              <a:latin typeface="+mj-ea"/>
              <a:ea typeface="+mj-ea"/>
              <a:cs typeface="MiSans Normal" panose="00000500000000000000" charset="-122"/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758055" y="2780030"/>
            <a:ext cx="2582545" cy="1223645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lstStyle/>
          <a:p>
            <a:r>
              <a:rPr lang="en-US" altLang="zh-CN" sz="2100" dirty="0">
                <a:solidFill>
                  <a:schemeClr val="accent1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Consumer Price Index analysis </a:t>
            </a:r>
            <a:endParaRPr lang="en-US" altLang="zh-CN" sz="2100" dirty="0">
              <a:solidFill>
                <a:schemeClr val="accent1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3769995" y="4561840"/>
            <a:ext cx="988060" cy="8401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algn="r"/>
            <a:r>
              <a:rPr lang="en-US" altLang="zh-CN" sz="4000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rPr>
              <a:t>05</a:t>
            </a:r>
            <a:endParaRPr lang="en-US" altLang="zh-CN" sz="4000" dirty="0">
              <a:ln>
                <a:noFill/>
              </a:ln>
              <a:solidFill>
                <a:schemeClr val="accent1"/>
              </a:solidFill>
              <a:latin typeface="+mj-ea"/>
              <a:ea typeface="+mj-ea"/>
              <a:cs typeface="MiSans Normal" panose="00000500000000000000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11"/>
            </p:custDataLst>
          </p:nvPr>
        </p:nvSpPr>
        <p:spPr>
          <a:xfrm>
            <a:off x="7656195" y="4561840"/>
            <a:ext cx="988060" cy="8401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algn="r"/>
            <a:r>
              <a:rPr lang="en-US" altLang="zh-CN" sz="4000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rPr>
              <a:t>06</a:t>
            </a:r>
            <a:endParaRPr lang="en-US" altLang="zh-CN" sz="4000" dirty="0">
              <a:ln>
                <a:noFill/>
              </a:ln>
              <a:solidFill>
                <a:schemeClr val="accent1"/>
              </a:solidFill>
              <a:latin typeface="+mj-ea"/>
              <a:ea typeface="+mj-ea"/>
              <a:cs typeface="MiSans Normal" panose="00000500000000000000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2"/>
            </p:custDataLst>
          </p:nvPr>
        </p:nvSpPr>
        <p:spPr>
          <a:xfrm>
            <a:off x="4805045" y="4370070"/>
            <a:ext cx="2582545" cy="1223645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p>
            <a:r>
              <a:rPr lang="en-US" altLang="zh-CN" sz="2100" dirty="0">
                <a:solidFill>
                  <a:schemeClr val="accent1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Shiny</a:t>
            </a:r>
            <a:endParaRPr lang="en-US" altLang="zh-CN" sz="2100" dirty="0">
              <a:solidFill>
                <a:schemeClr val="accent1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3"/>
            </p:custDataLst>
          </p:nvPr>
        </p:nvSpPr>
        <p:spPr>
          <a:xfrm>
            <a:off x="8733155" y="4370070"/>
            <a:ext cx="2582545" cy="1223645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p>
            <a:r>
              <a:rPr lang="en-US" altLang="zh-CN" sz="2100" dirty="0">
                <a:solidFill>
                  <a:schemeClr val="accent1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Conclusion</a:t>
            </a:r>
            <a:endParaRPr lang="en-US" altLang="zh-CN" sz="2100" dirty="0">
              <a:solidFill>
                <a:schemeClr val="accent1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0</a:t>
            </a:r>
            <a:r>
              <a:t>5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Shiny 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 descr="Shiny_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5950" y="592455"/>
            <a:ext cx="11550650" cy="61709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 descr="Shiny_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9920" y="839470"/>
            <a:ext cx="11562080" cy="60185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 descr="Shiny_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4665" y="694055"/>
            <a:ext cx="11697335" cy="61639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 descr="Shiny_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6875" y="814070"/>
            <a:ext cx="11795125" cy="60439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0</a:t>
            </a:r>
            <a:r>
              <a:t>6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Conclusion 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2"/>
          </p:nvPr>
        </p:nvSpPr>
        <p:spPr>
          <a:xfrm>
            <a:off x="163195" y="922020"/>
            <a:ext cx="11800205" cy="5935980"/>
          </a:xfrm>
        </p:spPr>
        <p:txBody>
          <a:bodyPr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1. How interest rate changes behave differently across states and urban areas. 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2. How speech and Announcement analysis reveals the Fed's nuanced communications strategy.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Unemployment: The rise in the unemployment rate was accompanied by a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decline in unemployment rates across all states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. 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Most: the West, the Center, and the Southeast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(Nevada, California, and North Carolina)</a:t>
            </a:r>
            <a:r>
              <a:rPr lang="en-US" altLang="zh-CN"/>
              <a:t>. </a:t>
            </a:r>
            <a:endParaRPr lang="en-US" altLang="zh-CN"/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CPI in all Urban areas maintains a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continuous upward trend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(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California and Colorado).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Higher interest rates lead to less unemployment and more spending in all regions</a:t>
            </a:r>
            <a:r>
              <a:rPr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！</a:t>
            </a:r>
            <a:endParaRPr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Unemployment and spending vary obviously from region to region!</a:t>
            </a:r>
            <a:endParaRPr lang="en-US" alt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Fed Chair speech: more emotional variability and descriptive language,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reflecting engagement and flexibility in addressing diverse audiences!</a:t>
            </a:r>
            <a:r>
              <a:rPr lang="en-US" altLang="zh-CN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FOMC statement: more concise and neutral, 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emphasizing policy clarity and formal communication!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endParaRPr lang="en-US" alt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-45"/>
            <a:ext cx="10800000" cy="720000"/>
          </a:xfrm>
        </p:spPr>
        <p:txBody>
          <a:bodyPr/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6. Conclusion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3722370" y="923925"/>
            <a:ext cx="8341360" cy="3129280"/>
          </a:xfrm>
        </p:spPr>
        <p:txBody>
          <a:bodyPr/>
          <a:lstStyle/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 for your patience while listening</a:t>
            </a:r>
            <a:endParaRPr lang="en-US" altLang="zh-CN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380355" y="3998595"/>
            <a:ext cx="2461260" cy="1339850"/>
          </a:xfrm>
        </p:spPr>
        <p:txBody>
          <a:bodyPr>
            <a:normAutofit lnSpcReduction="10000"/>
          </a:bodyPr>
          <a:lstStyle/>
          <a:p>
            <a:r>
              <a:rPr lang="en-US" altLang="zh-CN" sz="1600" u="sng"/>
              <a:t>Presentation: Group 58</a:t>
            </a:r>
            <a:endParaRPr lang="en-US" altLang="zh-CN" sz="1600" u="sng"/>
          </a:p>
          <a:p>
            <a:r>
              <a:rPr lang="en-US" altLang="zh-CN"/>
              <a:t>Qiyin Yao (Kevin Yao)</a:t>
            </a:r>
            <a:endParaRPr lang="en-US" altLang="zh-CN"/>
          </a:p>
          <a:p>
            <a:r>
              <a:rPr lang="en-US" altLang="zh-CN"/>
              <a:t>Dizhe Xia (Dylan Xia)</a:t>
            </a:r>
            <a:endParaRPr lang="en-US" altLang="zh-CN"/>
          </a:p>
          <a:p>
            <a:r>
              <a:rPr lang="en-US" altLang="zh-CN"/>
              <a:t>Yuqing Wen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Project Introduction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2"/>
            <p:custDataLst>
              <p:tags r:id="rId1"/>
            </p:custDataLst>
          </p:nvPr>
        </p:nvSpPr>
        <p:spPr>
          <a:xfrm>
            <a:off x="695960" y="838200"/>
            <a:ext cx="10800080" cy="5709920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altLang="zh-CN" sz="2000" b="1" i="1" u="sng" dirty="0">
                <a:latin typeface="Times New Roman" panose="02020603050405020304" charset="0"/>
                <a:cs typeface="Times New Roman" panose="02020603050405020304" charset="0"/>
              </a:rPr>
              <a:t>Research Question:</a:t>
            </a:r>
            <a:endParaRPr lang="en-US" altLang="zh-CN" sz="2000" b="1" i="1" u="sng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The objective of this project is to analyze the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impacts of interest rate movements on unemployment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spending across different areas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 in the United States.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Examine the changes in the dataset across two distinct time periods: the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low-interest-rate period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and the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relatively high-interest-rate period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buNone/>
            </a:pPr>
            <a:r>
              <a:rPr lang="en-US" altLang="zh-CN" sz="2000" b="1" i="1" u="sng" dirty="0">
                <a:latin typeface="Times New Roman" panose="02020603050405020304" charset="0"/>
                <a:cs typeface="Times New Roman" panose="02020603050405020304" charset="0"/>
              </a:rPr>
              <a:t>Applied Methods:</a:t>
            </a:r>
            <a:endParaRPr lang="en-US" altLang="zh-CN" sz="2000" b="1" i="1" u="sng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First stage: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visualize the unemployment rate data by state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. 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Second stage: conduct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statistical analysis of the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Consumer Price Index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(CPI) by different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urban areas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Last stage: employ a natural language processing (NLP) approach to analyze the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textual speech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official announcements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 of the Federal Reserve's tone when announcing interest rate hikes.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45"/>
            <a:ext cx="10800000" cy="720000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1.1 Research Question and 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Applied Methods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3"/>
          </p:nvPr>
        </p:nvSpPr>
        <p:spPr>
          <a:xfrm>
            <a:off x="6245225" y="1412875"/>
            <a:ext cx="5854700" cy="4668520"/>
          </a:xfrm>
        </p:spPr>
        <p:txBody>
          <a:bodyPr>
            <a:noAutofit/>
          </a:bodyPr>
          <a:lstStyle/>
          <a:p>
            <a:pPr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The two time intervals under consideration are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2011-2015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2016-2019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Most of the data are sourced from the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BLS (Bureau of Labor Statistics)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 website.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These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include: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>
              <a:lnSpc>
                <a:spcPct val="125000"/>
              </a:lnSpc>
              <a:spcBef>
                <a:spcPts val="1000"/>
              </a:spcBef>
            </a:pPr>
            <a:r>
              <a:rPr lang="en-US" altLang="zh-CN" sz="1800" dirty="0">
                <a:latin typeface="Times New Roman" panose="02020603050405020304" charset="0"/>
                <a:cs typeface="Times New Roman" panose="02020603050405020304" charset="0"/>
              </a:rPr>
              <a:t>Mean annual unemployment rate for each county.</a:t>
            </a:r>
            <a:endParaRPr lang="en-US" altLang="zh-CN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>
              <a:lnSpc>
                <a:spcPct val="125000"/>
              </a:lnSpc>
              <a:spcBef>
                <a:spcPts val="1000"/>
              </a:spcBef>
            </a:pPr>
            <a:r>
              <a:rPr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Mean annual CPI for each urban area.</a:t>
            </a:r>
            <a:endParaRPr lang="en-US" altLang="zh-CN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Wording documents of speeches and official announcements are downloaded from the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FED (Federal Reserve Board)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website.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内容占位符 4" descr="US_Interest_Rate"/>
          <p:cNvPicPr>
            <a:picLocks noGrp="1" noChangeAspect="1"/>
          </p:cNvPicPr>
          <p:nvPr>
            <p:ph idx="2"/>
          </p:nvPr>
        </p:nvPicPr>
        <p:blipFill>
          <a:blip r:embed="rId1"/>
          <a:stretch>
            <a:fillRect/>
          </a:stretch>
        </p:blipFill>
        <p:spPr>
          <a:xfrm>
            <a:off x="71755" y="1019810"/>
            <a:ext cx="6024245" cy="411670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-45"/>
            <a:ext cx="10800000" cy="720000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1.2 Data Selection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6365" y="5436235"/>
            <a:ext cx="6067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Federal Reserve (the Fed) announced in late December 2015 that it had commenced an increase in interest rates.</a:t>
            </a:r>
            <a:endParaRPr lang="zh-CN" altLang="en-US" i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0</a:t>
            </a:r>
            <a:r>
              <a:t>2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Unemployment rate by states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Unemployment Rate trend"/>
          <p:cNvPicPr>
            <a:picLocks noGrp="1" noChangeAspect="1"/>
          </p:cNvPicPr>
          <p:nvPr>
            <p:ph idx="2"/>
          </p:nvPr>
        </p:nvPicPr>
        <p:blipFill>
          <a:blip r:embed="rId1"/>
          <a:stretch>
            <a:fillRect/>
          </a:stretch>
        </p:blipFill>
        <p:spPr>
          <a:xfrm>
            <a:off x="313055" y="954405"/>
            <a:ext cx="11406505" cy="566039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-45"/>
            <a:ext cx="10800000" cy="720000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2.1 Outlook of Yearly Average Unemployment Rate Trend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 descr="E:/UChicago/[4] 24 Autumn/Python 2/Final project/Unemployment Rate 2012-2015.pngUnemployment Rate 2012-2015"/>
          <p:cNvPicPr>
            <a:picLocks noGrp="1" noChangeAspect="1"/>
          </p:cNvPicPr>
          <p:nvPr>
            <p:ph idx="1"/>
          </p:nvPr>
        </p:nvPicPr>
        <p:blipFill>
          <a:blip r:embed="rId1"/>
          <a:srcRect l="11" r="11"/>
          <a:stretch>
            <a:fillRect/>
          </a:stretch>
        </p:blipFill>
        <p:spPr>
          <a:xfrm>
            <a:off x="1207135" y="942340"/>
            <a:ext cx="9810115" cy="566674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0" y="-45"/>
            <a:ext cx="10800000" cy="720000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2.2 Average Yearly Unemployment rate by States (2011-2015)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E:/UChicago/[4] 24 Autumn/Python 2/Final project/Unemployment Rate 2016-2019.pngUnemployment Rate 2016-2019"/>
          <p:cNvPicPr>
            <a:picLocks noGrp="1" noChangeAspect="1"/>
          </p:cNvPicPr>
          <p:nvPr>
            <p:ph idx="2"/>
          </p:nvPr>
        </p:nvPicPr>
        <p:blipFill>
          <a:blip r:embed="rId1"/>
          <a:srcRect l="6" r="6"/>
          <a:stretch>
            <a:fillRect/>
          </a:stretch>
        </p:blipFill>
        <p:spPr>
          <a:xfrm>
            <a:off x="1216660" y="902335"/>
            <a:ext cx="9758680" cy="563689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-45"/>
            <a:ext cx="10800000" cy="720000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2.3 Average Yearly Unemployment rate by States (2016-2019)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3"/>
</p:tagLst>
</file>

<file path=ppt/tags/tag101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3_9*e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CONTENT_GROUP_TYPE" val="contentchip"/>
</p:tagLst>
</file>

<file path=ppt/tags/tag1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3_9*a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03.xml><?xml version="1.0" encoding="utf-8"?>
<p:tagLst xmlns:p="http://schemas.openxmlformats.org/presentationml/2006/main">
  <p:tag name="KSO_WM_SLIDE_ID" val="custom20230233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3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25.55&quot;,&quot;top&quot;:&quot;89&quot;,&quot;width&quot;:&quot;559.25&quot;,&quot;height&quot;:&quot;318.8&quot;}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3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3"/>
</p:tagLst>
</file>

<file path=ppt/tags/tag106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3_9*e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CONTENT_GROUP_TYPE" val="contentchip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3_9*a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08.xml><?xml version="1.0" encoding="utf-8"?>
<p:tagLst xmlns:p="http://schemas.openxmlformats.org/presentationml/2006/main">
  <p:tag name="KSO_WM_SLIDE_ID" val="custom20230233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3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25.55&quot;,&quot;top&quot;:&quot;89&quot;,&quot;width&quot;:&quot;559.25&quot;,&quot;height&quot;:&quot;318.8&quot;}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3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3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3"/>
</p:tagLst>
</file>

<file path=ppt/tags/tag112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3_9*e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CONTENT_GROUP_TYPE" val="contentchip"/>
</p:tagLst>
</file>

<file path=ppt/tags/tag1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3_9*a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14.xml><?xml version="1.0" encoding="utf-8"?>
<p:tagLst xmlns:p="http://schemas.openxmlformats.org/presentationml/2006/main">
  <p:tag name="KSO_WM_SLIDE_ID" val="custom20230233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3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25.55&quot;,&quot;top&quot;:&quot;89&quot;,&quot;width&quot;:&quot;559.25&quot;,&quot;height&quot;:&quot;318.8&quot;}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3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3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3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3"/>
</p:tagLst>
</file>

<file path=ppt/tags/tag119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3_9*e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CONTENT_GROUP_TYPE" val="contentchip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1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3_9*a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21.xml><?xml version="1.0" encoding="utf-8"?>
<p:tagLst xmlns:p="http://schemas.openxmlformats.org/presentationml/2006/main">
  <p:tag name="KSO_WM_SLIDE_ID" val="custom20230233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3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25.55&quot;,&quot;top&quot;:&quot;89&quot;,&quot;width&quot;:&quot;559.25&quot;,&quot;height&quot;:&quot;318.8&quot;}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3"/>
</p:tagLst>
</file>

<file path=ppt/tags/tag1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3_11*a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CONTENT_GROUP_TYPE" val="contentchip"/>
</p:tagLst>
</file>

<file path=ppt/tags/tag124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33_1*f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CONTENT_GROUP_TYPE" val="contentchip"/>
</p:tagLst>
</file>

<file path=ppt/tags/tag125.xml><?xml version="1.0" encoding="utf-8"?>
<p:tagLst xmlns:p="http://schemas.openxmlformats.org/presentationml/2006/main">
  <p:tag name="KSO_WM_SLIDE_ID" val="custom20230233_11"/>
  <p:tag name="KSO_WM_TEMPLATE_SUBCATEGORY" val="29"/>
  <p:tag name="KSO_WM_TEMPLATE_MASTER_TYPE" val="0"/>
  <p:tag name="KSO_WM_TEMPLATE_COLOR_TYPE" val="0"/>
  <p:tag name="KSO_WM_SLIDE_ITEM_CNT" val="0"/>
  <p:tag name="KSO_WM_SLIDE_INDEX" val="11"/>
  <p:tag name="KSO_WM_TAG_VERSION" val="3.0"/>
  <p:tag name="KSO_WM_BEAUTIFY_FLAG" val="#wm#"/>
  <p:tag name="KSO_WM_TEMPLATE_CATEGORY" val="custom"/>
  <p:tag name="KSO_WM_TEMPLATE_INDEX" val="20230233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355.3&quot;,&quot;top&quot;:&quot;113&quot;,&quot;width&quot;:&quot;559.25&quot;,&quot;height&quot;:&quot;270.8&quot;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4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6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</p:tagLst>
</file>

<file path=ppt/tags/tag15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CONTENT_GROUP_TYPE" val="contentchip"/>
</p:tagLst>
</file>

<file path=ppt/tags/tag20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21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2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3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32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34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CONTENT_GROUP_TYPE" val="contentchip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内容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耐心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57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CONTENT_GROUP_TYPE" val="contentchip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CATEGORY" val="custom"/>
  <p:tag name="KSO_WM_TEMPLATE_INDEX" val="20230233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33"/>
</p:tagLst>
</file>

<file path=ppt/tags/tag66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3"/>
  <p:tag name="KSO_WM_SPECIAL_SOURCE" val="bdnull"/>
  <p:tag name="KSO_WM_TEMPLATE_THUMBS_INDEX" val="1、11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3_1*b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CONTENT_GROUP_TYPE" val="contentchip"/>
  <p:tag name="KSO_WM_UNIT_PRESET_TEXT" val="添加副标题"/>
  <p:tag name="KSO_WM_UNIT_TEXT_TYPE" val="1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3_1*a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PRESET_TEXT" val="单击添加文档标题"/>
  <p:tag name="KSO_WM_UNIT_TEXT_TYPE" val="1"/>
</p:tagLst>
</file>

<file path=ppt/tags/tag69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33_1*f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CONTENT_GROUP_TYPE" val="contentchip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SLIDE_ID" val="custom20230233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33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11"/>
  <p:tag name="KSO_WM_SLIDE_CONTENT_AREA" val="{&quot;left&quot;:&quot;32.85&quot;,&quot;top&quot;:&quot;118.65&quot;,&quot;width&quot;:&quot;559.25&quot;,&quot;height&quot;:&quot;270.8&quot;}"/>
</p:tagLst>
</file>

<file path=ppt/tags/tag71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3_4*a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DIAGRAM_GROUP_CODE" val="l1-1"/>
</p:tagLst>
</file>

<file path=ppt/tags/tag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0233_4*l_h_i*1_2_1"/>
  <p:tag name="KSO_WM_TEMPLATE_CATEGORY" val="custom"/>
  <p:tag name="KSO_WM_TEMPLATE_INDEX" val="20230233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425.70001220703125,&quot;left&quot;:278.5749938964844,&quot;top&quot;:60.32499389648437,&quot;width&quot;:60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NDEX" val="1_2_1"/>
  <p:tag name="KSO_WM_TEMPLATE_CATEGORY" val="custom"/>
  <p:tag name="KSO_WM_TEMPLATE_INDEX" val="20230233"/>
  <p:tag name="KSO_WM_UNIT_LAYERLEVEL" val="1_1_1"/>
  <p:tag name="KSO_WM_TAG_VERSION" val="3.0"/>
  <p:tag name="KSO_WM_UNIT_TYPE" val="l_h_f"/>
  <p:tag name="KSO_WM_UNIT_ID" val="custom20230233_4*l_h_f*1_2_1"/>
  <p:tag name="KSO_WM_DIAGRAM_VERSION" val="3"/>
  <p:tag name="KSO_WM_DIAGRAM_MAX_ITEMCNT" val="8"/>
  <p:tag name="KSO_WM_DIAGRAM_MIN_ITEMCNT" val="2"/>
  <p:tag name="KSO_WM_DIAGRAM_VIRTUALLY_FRAME" val="{&quot;height&quot;:425.70001220703125,&quot;left&quot;:278.5749938964844,&quot;top&quot;:60.32499389648437,&quot;width&quot;:60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30233_4*l_h_i*1_4_1"/>
  <p:tag name="KSO_WM_TEMPLATE_CATEGORY" val="custom"/>
  <p:tag name="KSO_WM_TEMPLATE_INDEX" val="20230233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425.70001220703125,&quot;left&quot;:278.5749938964844,&quot;top&quot;:60.32499389648437,&quot;width&quot;:60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75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NDEX" val="1_4_1"/>
  <p:tag name="KSO_WM_TEMPLATE_CATEGORY" val="custom"/>
  <p:tag name="KSO_WM_TEMPLATE_INDEX" val="20230233"/>
  <p:tag name="KSO_WM_UNIT_LAYERLEVEL" val="1_1_1"/>
  <p:tag name="KSO_WM_TAG_VERSION" val="3.0"/>
  <p:tag name="KSO_WM_UNIT_TYPE" val="l_h_f"/>
  <p:tag name="KSO_WM_UNIT_ID" val="custom20230233_4*l_h_f*1_4_1"/>
  <p:tag name="KSO_WM_DIAGRAM_VERSION" val="3"/>
  <p:tag name="KSO_WM_DIAGRAM_MAX_ITEMCNT" val="8"/>
  <p:tag name="KSO_WM_DIAGRAM_MIN_ITEMCNT" val="2"/>
  <p:tag name="KSO_WM_DIAGRAM_VIRTUALLY_FRAME" val="{&quot;height&quot;:425.70001220703125,&quot;left&quot;:278.5749938964844,&quot;top&quot;:60.32499389648437,&quot;width&quot;:60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0233_4*l_h_i*1_1_1"/>
  <p:tag name="KSO_WM_TEMPLATE_CATEGORY" val="custom"/>
  <p:tag name="KSO_WM_TEMPLATE_INDEX" val="20230233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425.70001220703125,&quot;left&quot;:278.5749938964844,&quot;top&quot;:60.32499389648437,&quot;width&quot;:60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77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NDEX" val="1_1_1"/>
  <p:tag name="KSO_WM_TEMPLATE_CATEGORY" val="custom"/>
  <p:tag name="KSO_WM_TEMPLATE_INDEX" val="20230233"/>
  <p:tag name="KSO_WM_UNIT_LAYERLEVEL" val="1_1_1"/>
  <p:tag name="KSO_WM_TAG_VERSION" val="3.0"/>
  <p:tag name="KSO_WM_UNIT_TYPE" val="l_h_f"/>
  <p:tag name="KSO_WM_UNIT_ID" val="custom20230233_4*l_h_f*1_1_1"/>
  <p:tag name="KSO_WM_DIAGRAM_VERSION" val="3"/>
  <p:tag name="KSO_WM_DIAGRAM_MAX_ITEMCNT" val="8"/>
  <p:tag name="KSO_WM_DIAGRAM_MIN_ITEMCNT" val="2"/>
  <p:tag name="KSO_WM_DIAGRAM_VIRTUALLY_FRAME" val="{&quot;height&quot;:425.70001220703125,&quot;left&quot;:278.5749938964844,&quot;top&quot;:60.32499389648437,&quot;width&quot;:60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0233_4*l_h_i*1_3_1"/>
  <p:tag name="KSO_WM_TEMPLATE_CATEGORY" val="custom"/>
  <p:tag name="KSO_WM_TEMPLATE_INDEX" val="20230233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425.70001220703125,&quot;left&quot;:278.5749938964844,&quot;top&quot;:60.32499389648437,&quot;width&quot;:60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79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NDEX" val="1_3_1"/>
  <p:tag name="KSO_WM_TEMPLATE_CATEGORY" val="custom"/>
  <p:tag name="KSO_WM_TEMPLATE_INDEX" val="20230233"/>
  <p:tag name="KSO_WM_UNIT_LAYERLEVEL" val="1_1_1"/>
  <p:tag name="KSO_WM_TAG_VERSION" val="3.0"/>
  <p:tag name="KSO_WM_UNIT_TYPE" val="l_h_f"/>
  <p:tag name="KSO_WM_UNIT_ID" val="custom20230233_4*l_h_f*1_3_1"/>
  <p:tag name="KSO_WM_DIAGRAM_VERSION" val="3"/>
  <p:tag name="KSO_WM_DIAGRAM_MAX_ITEMCNT" val="8"/>
  <p:tag name="KSO_WM_DIAGRAM_MIN_ITEMCNT" val="2"/>
  <p:tag name="KSO_WM_DIAGRAM_VIRTUALLY_FRAME" val="{&quot;height&quot;:425.70001220703125,&quot;left&quot;:278.5749938964844,&quot;top&quot;:60.32499389648437,&quot;width&quot;:60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0233_4*l_h_i*1_3_1"/>
  <p:tag name="KSO_WM_TEMPLATE_CATEGORY" val="custom"/>
  <p:tag name="KSO_WM_TEMPLATE_INDEX" val="20230233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425.70001220703125,&quot;left&quot;:278.5749938964844,&quot;top&quot;:60.32499389648437,&quot;width&quot;:60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30233_4*l_h_i*1_4_1"/>
  <p:tag name="KSO_WM_TEMPLATE_CATEGORY" val="custom"/>
  <p:tag name="KSO_WM_TEMPLATE_INDEX" val="20230233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425.70001220703125,&quot;left&quot;:278.5749938964844,&quot;top&quot;:60.32499389648437,&quot;width&quot;:60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8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NDEX" val="1_3_1"/>
  <p:tag name="KSO_WM_TEMPLATE_CATEGORY" val="custom"/>
  <p:tag name="KSO_WM_TEMPLATE_INDEX" val="20230233"/>
  <p:tag name="KSO_WM_UNIT_LAYERLEVEL" val="1_1_1"/>
  <p:tag name="KSO_WM_TAG_VERSION" val="3.0"/>
  <p:tag name="KSO_WM_UNIT_TYPE" val="l_h_f"/>
  <p:tag name="KSO_WM_UNIT_ID" val="custom20230233_4*l_h_f*1_3_1"/>
  <p:tag name="KSO_WM_DIAGRAM_VERSION" val="3"/>
  <p:tag name="KSO_WM_DIAGRAM_MAX_ITEMCNT" val="8"/>
  <p:tag name="KSO_WM_DIAGRAM_MIN_ITEMCNT" val="2"/>
  <p:tag name="KSO_WM_DIAGRAM_VIRTUALLY_FRAME" val="{&quot;height&quot;:425.70001220703125,&quot;left&quot;:278.5749938964844,&quot;top&quot;:60.32499389648437,&quot;width&quot;:60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NDEX" val="1_3_1"/>
  <p:tag name="KSO_WM_TEMPLATE_CATEGORY" val="custom"/>
  <p:tag name="KSO_WM_TEMPLATE_INDEX" val="20230233"/>
  <p:tag name="KSO_WM_UNIT_LAYERLEVEL" val="1_1_1"/>
  <p:tag name="KSO_WM_TAG_VERSION" val="3.0"/>
  <p:tag name="KSO_WM_UNIT_TYPE" val="l_h_f"/>
  <p:tag name="KSO_WM_UNIT_ID" val="custom20230233_4*l_h_f*1_3_1"/>
  <p:tag name="KSO_WM_DIAGRAM_VERSION" val="3"/>
  <p:tag name="KSO_WM_DIAGRAM_MAX_ITEMCNT" val="8"/>
  <p:tag name="KSO_WM_DIAGRAM_MIN_ITEMCNT" val="2"/>
  <p:tag name="KSO_WM_DIAGRAM_VIRTUALLY_FRAME" val="{&quot;height&quot;:425.70001220703125,&quot;left&quot;:278.5749938964844,&quot;top&quot;:60.32499389648437,&quot;width&quot;:60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84.xml><?xml version="1.0" encoding="utf-8"?>
<p:tagLst xmlns:p="http://schemas.openxmlformats.org/presentationml/2006/main">
  <p:tag name="KSO_WM_SLIDE_ID" val="custom20230233_4"/>
  <p:tag name="KSO_WM_TEMPLATE_SUBCATEGORY" val="19"/>
  <p:tag name="KSO_WM_TEMPLATE_MASTER_TYPE" val="0"/>
  <p:tag name="KSO_WM_TEMPLATE_COLOR_TYPE" val="1"/>
  <p:tag name="KSO_WM_SLIDE_TYPE" val="contents"/>
  <p:tag name="KSO_WM_SLIDE_SUBTYPE" val="diag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0233"/>
  <p:tag name="KSO_WM_SLIDE_LAYOUT" val="a_l"/>
  <p:tag name="KSO_WM_SLIDE_LAYOUT_CNT" val="1_1"/>
  <p:tag name="KSO_WM_TEMPLATE_THUMBS_INDEX" val="1、4、7、12、13、14、15、16、17、18、20、24、25、28、33、36、40、43、44"/>
  <p:tag name="KSO_WM_SPECIAL_SOURCE" val="bdnull"/>
  <p:tag name="KSO_WM_DIAGRAM_GROUP_CODE" val="l1-1"/>
  <p:tag name="KSO_WM_SLIDE_DIAGTYPE" val="l"/>
</p:tagLst>
</file>

<file path=ppt/tags/tag85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3_9*e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CONTENT_GROUP_TYPE" val="contentchip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3_9*a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87.xml><?xml version="1.0" encoding="utf-8"?>
<p:tagLst xmlns:p="http://schemas.openxmlformats.org/presentationml/2006/main">
  <p:tag name="KSO_WM_SLIDE_ID" val="custom20230233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3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25.55&quot;,&quot;top&quot;:&quot;89&quot;,&quot;width&quot;:&quot;559.25&quot;,&quot;height&quot;:&quot;318.8&quot;}"/>
</p:tagLst>
</file>

<file path=ppt/tags/tag8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33_10*f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添加文本"/>
  <p:tag name="KSO_WM_UNIT_TEXT_TYPE" val="1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3_10*a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CONTENT_GROUP_TYPE" val="titlestyle"/>
  <p:tag name="KSO_WM_UNIT_PRESET_TEXT" val="单击添加文档标题"/>
  <p:tag name="KSO_WM_UNIT_TEXT_TYPE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SLIDE_ID" val="custom20230233_10"/>
  <p:tag name="KSO_WM_TEMPLATE_SUBCATEGORY" val="29"/>
  <p:tag name="KSO_WM_TEMPLATE_MASTER_TYPE" val="0"/>
  <p:tag name="KSO_WM_TEMPLATE_COLOR_TYPE" val="0"/>
  <p:tag name="KSO_WM_SLIDE_ITEM_CNT" val="0"/>
  <p:tag name="KSO_WM_SLIDE_INDEX" val="10"/>
  <p:tag name="KSO_WM_TAG_VERSION" val="3.0"/>
  <p:tag name="KSO_WM_BEAUTIFY_FLAG" val="#wm#"/>
  <p:tag name="KSO_WM_TEMPLATE_CATEGORY" val="custom"/>
  <p:tag name="KSO_WM_TEMPLATE_INDEX" val="20230233"/>
  <p:tag name="KSO_WM_SLIDE_TYPE" val="text"/>
  <p:tag name="KSO_WM_SLIDE_SUBTYPE" val="pureTxt"/>
  <p:tag name="KSO_WM_SLIDE_SIZE" val="850*452"/>
  <p:tag name="KSO_WM_SLIDE_POSITION" val="54*34"/>
  <p:tag name="KSO_WM_SLIDE_LAYOUT" val="a_f"/>
  <p:tag name="KSO_WM_SLIDE_LAYOUT_CNT" val="1_1"/>
  <p:tag name="KSO_WM_SPECIAL_SOURCE" val="bdnull"/>
  <p:tag name="KSO_WM_SLIDE_LAYOUT_NAME" val="标题和内容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3"/>
</p:tagLst>
</file>

<file path=ppt/tags/tag92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3_9*e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CONTENT_GROUP_TYPE" val="contentchip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3_9*a*1"/>
  <p:tag name="KSO_WM_TEMPLATE_CATEGORY" val="custom"/>
  <p:tag name="KSO_WM_TEMPLATE_INDEX" val="20230233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94.xml><?xml version="1.0" encoding="utf-8"?>
<p:tagLst xmlns:p="http://schemas.openxmlformats.org/presentationml/2006/main">
  <p:tag name="KSO_WM_SLIDE_ID" val="custom20230233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3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25.55&quot;,&quot;top&quot;:&quot;89&quot;,&quot;width&quot;:&quot;559.25&quot;,&quot;height&quot;:&quot;318.8&quot;}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3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3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3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3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3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62">
      <a:dk1>
        <a:srgbClr val="000000"/>
      </a:dk1>
      <a:lt1>
        <a:srgbClr val="FFFFFF"/>
      </a:lt1>
      <a:dk2>
        <a:srgbClr val="44546A"/>
      </a:dk2>
      <a:lt2>
        <a:srgbClr val="E2EAFE"/>
      </a:lt2>
      <a:accent1>
        <a:srgbClr val="044AFA"/>
      </a:accent1>
      <a:accent2>
        <a:srgbClr val="0366F7"/>
      </a:accent2>
      <a:accent3>
        <a:srgbClr val="0282F4"/>
      </a:accent3>
      <a:accent4>
        <a:srgbClr val="029FF1"/>
      </a:accent4>
      <a:accent5>
        <a:srgbClr val="01BBEE"/>
      </a:accent5>
      <a:accent6>
        <a:srgbClr val="00D7EB"/>
      </a:accent6>
      <a:hlink>
        <a:srgbClr val="FF0000"/>
      </a:hlink>
      <a:folHlink>
        <a:srgbClr val="E420E2"/>
      </a:folHlink>
    </a:clrScheme>
    <a:fontScheme name="自定义 16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4321</Words>
  <Application>WPS 演示</Application>
  <PresentationFormat>Widescreen</PresentationFormat>
  <Paragraphs>134</Paragraphs>
  <Slides>27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Arial</vt:lpstr>
      <vt:lpstr>SimSun</vt:lpstr>
      <vt:lpstr>Wingdings</vt:lpstr>
      <vt:lpstr>MiSans Normal</vt:lpstr>
      <vt:lpstr>MiSans Bold</vt:lpstr>
      <vt:lpstr>MiSans Heavy</vt:lpstr>
      <vt:lpstr>Microsoft YaHei</vt:lpstr>
      <vt:lpstr>Times New Roman</vt:lpstr>
      <vt:lpstr>Arial Unicode MS</vt:lpstr>
      <vt:lpstr>Calibri</vt:lpstr>
      <vt:lpstr>MiSans Normal</vt:lpstr>
      <vt:lpstr>Segoe Print</vt:lpstr>
      <vt:lpstr>WPS</vt:lpstr>
      <vt:lpstr>Office 主题</vt:lpstr>
      <vt:lpstr>Final Project</vt:lpstr>
      <vt:lpstr>Catalog</vt:lpstr>
      <vt:lpstr>Project Introduction</vt:lpstr>
      <vt:lpstr>1.1 Research Question and Applied Methods</vt:lpstr>
      <vt:lpstr>1.2 Data Selection</vt:lpstr>
      <vt:lpstr>Unemployment rate by states</vt:lpstr>
      <vt:lpstr>2.1 Outlook of Yearly Average Unemployment Rate Trend</vt:lpstr>
      <vt:lpstr>2.2 Average Yearly Unemployment rate by States (2011-2015)</vt:lpstr>
      <vt:lpstr>2.3 Average Yearly Unemployment rate by States (2016-2019)</vt:lpstr>
      <vt:lpstr>PowerPoint 演示文稿</vt:lpstr>
      <vt:lpstr>2.5 What if we include the effect of pandemic? (Year of 2020)</vt:lpstr>
      <vt:lpstr>PowerPoint 演示文稿</vt:lpstr>
      <vt:lpstr>Consumer Price Index by Urban Areas</vt:lpstr>
      <vt:lpstr>3.1 Outlook of CPI trend</vt:lpstr>
      <vt:lpstr>3.2 Analysis of Consumer Price Index</vt:lpstr>
      <vt:lpstr>Natural Language Processing</vt:lpstr>
      <vt:lpstr>4.1 Polarity Analysis of FED Speech</vt:lpstr>
      <vt:lpstr>4.2 Polarity Analysis of FED Annoucement</vt:lpstr>
      <vt:lpstr>4.3 Specific Wording Counting</vt:lpstr>
      <vt:lpstr>Shiny </vt:lpstr>
      <vt:lpstr>PowerPoint 演示文稿</vt:lpstr>
      <vt:lpstr>PowerPoint 演示文稿</vt:lpstr>
      <vt:lpstr>PowerPoint 演示文稿</vt:lpstr>
      <vt:lpstr>PowerPoint 演示文稿</vt:lpstr>
      <vt:lpstr>Conclusion </vt:lpstr>
      <vt:lpstr>6. Conclusion</vt:lpstr>
      <vt:lpstr>Thank you for your patience while listening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Kevin Yao</dc:creator>
  <cp:lastModifiedBy>Ivor.Y</cp:lastModifiedBy>
  <cp:revision>20</cp:revision>
  <dcterms:created xsi:type="dcterms:W3CDTF">2023-08-09T12:44:00Z</dcterms:created>
  <dcterms:modified xsi:type="dcterms:W3CDTF">2024-12-04T06:29:55Z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2052-12.1.0.19302</vt:lpwstr>
  </property>
</Properties>
</file>